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7" r:id="rId2"/>
  </p:sldIdLst>
  <p:sldSz cx="7772400" cy="12801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24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609"/>
            <a:ext cx="7772400" cy="34759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3366356"/>
            <a:ext cx="6217920" cy="3406846"/>
          </a:xfrm>
        </p:spPr>
        <p:txBody>
          <a:bodyPr anchor="b">
            <a:normAutofit/>
          </a:bodyPr>
          <a:lstStyle>
            <a:lvl1pPr algn="l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7240" y="6780109"/>
            <a:ext cx="6217920" cy="1280160"/>
          </a:xfrm>
        </p:spPr>
        <p:txBody>
          <a:bodyPr>
            <a:normAutofit/>
          </a:bodyPr>
          <a:lstStyle>
            <a:lvl1pPr marL="0" indent="0" algn="l">
              <a:buNone/>
              <a:defRPr sz="170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42345" y="8071178"/>
            <a:ext cx="1952815" cy="681567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7240" y="8071180"/>
            <a:ext cx="4148519" cy="6815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49215" y="2670953"/>
            <a:ext cx="1845945" cy="68156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699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02" y="8768408"/>
            <a:ext cx="6763010" cy="1529463"/>
          </a:xfrm>
        </p:spPr>
        <p:txBody>
          <a:bodyPr anchor="b"/>
          <a:lstStyle>
            <a:lvl1pPr algn="l"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202" y="1823799"/>
            <a:ext cx="6757721" cy="6359681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206" y="10297870"/>
            <a:ext cx="6761988" cy="1394258"/>
          </a:xfrm>
        </p:spPr>
        <p:txBody>
          <a:bodyPr/>
          <a:lstStyle>
            <a:lvl1pPr marL="0" indent="0" algn="l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1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609"/>
            <a:ext cx="7772400" cy="34759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06" y="1406596"/>
            <a:ext cx="6761988" cy="5231272"/>
          </a:xfrm>
        </p:spPr>
        <p:txBody>
          <a:bodyPr anchor="ctr"/>
          <a:lstStyle>
            <a:lvl1pPr algn="l"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930" y="6811717"/>
            <a:ext cx="6606540" cy="2484257"/>
          </a:xfrm>
        </p:spPr>
        <p:txBody>
          <a:bodyPr anchor="ctr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27849" y="711203"/>
            <a:ext cx="1855661" cy="681567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5206" y="711203"/>
            <a:ext cx="4106058" cy="6815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0096" y="711203"/>
            <a:ext cx="567098" cy="68156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19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609"/>
            <a:ext cx="7772400" cy="34759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098" y="1406597"/>
            <a:ext cx="6471603" cy="5144970"/>
          </a:xfrm>
        </p:spPr>
        <p:txBody>
          <a:bodyPr anchor="ctr"/>
          <a:lstStyle>
            <a:lvl1pPr algn="l"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31214" y="6551568"/>
            <a:ext cx="6115369" cy="829627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930" y="7792582"/>
            <a:ext cx="6611939" cy="1533028"/>
          </a:xfrm>
        </p:spPr>
        <p:txBody>
          <a:bodyPr anchor="ctr">
            <a:normAutofit/>
          </a:bodyPr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27849" y="711203"/>
            <a:ext cx="1855661" cy="681567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5206" y="708285"/>
            <a:ext cx="4106058" cy="6815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0096" y="711203"/>
            <a:ext cx="567098" cy="68156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6739" y="1507744"/>
            <a:ext cx="388620" cy="1091582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8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24723" y="5639816"/>
            <a:ext cx="388620" cy="1091582"/>
          </a:xfrm>
          <a:prstGeom prst="rect">
            <a:avLst/>
          </a:prstGeom>
        </p:spPr>
        <p:txBody>
          <a:bodyPr vert="horz" lIns="77724" tIns="38862" rIns="77724" bIns="3886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8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2039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609"/>
            <a:ext cx="7772400" cy="34759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2930" y="2099445"/>
            <a:ext cx="6608565" cy="4688759"/>
          </a:xfrm>
        </p:spPr>
        <p:txBody>
          <a:bodyPr anchor="b"/>
          <a:lstStyle>
            <a:lvl1pPr algn="l"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2923" y="6810191"/>
            <a:ext cx="6607567" cy="1866452"/>
          </a:xfrm>
        </p:spPr>
        <p:txBody>
          <a:bodyPr anchor="t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27849" y="707251"/>
            <a:ext cx="1855661" cy="681567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5206" y="707251"/>
            <a:ext cx="4106058" cy="6815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0096" y="711203"/>
            <a:ext cx="567098" cy="68156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72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845946" y="1422401"/>
            <a:ext cx="5421248" cy="24338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05207" y="4110549"/>
            <a:ext cx="2176272" cy="1152331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05206" y="5421854"/>
            <a:ext cx="2176272" cy="6270281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06901" y="4109155"/>
            <a:ext cx="2176272" cy="1169530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05664" y="5420927"/>
            <a:ext cx="2176272" cy="6271201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90921" y="4093350"/>
            <a:ext cx="2176272" cy="1169530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090922" y="5421854"/>
            <a:ext cx="2176272" cy="6270281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135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845947" y="1422400"/>
            <a:ext cx="5424686" cy="2418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05206" y="7678235"/>
            <a:ext cx="2176272" cy="1274495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05206" y="4352544"/>
            <a:ext cx="2176272" cy="2813627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05206" y="8952727"/>
            <a:ext cx="2176272" cy="2739402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98092" y="7678235"/>
            <a:ext cx="2176272" cy="1274495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798091" y="4352544"/>
            <a:ext cx="2176272" cy="281840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797229" y="8952725"/>
            <a:ext cx="2176272" cy="2739402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94360" y="7678235"/>
            <a:ext cx="2176272" cy="1274495"/>
          </a:xfrm>
        </p:spPr>
        <p:txBody>
          <a:bodyPr anchor="b">
            <a:noAutofit/>
          </a:bodyPr>
          <a:lstStyle>
            <a:lvl1pPr marL="0" indent="0">
              <a:buNone/>
              <a:defRPr sz="204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094359" y="4352547"/>
            <a:ext cx="2176272" cy="281664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360"/>
            </a:lvl1pPr>
            <a:lvl2pPr marL="388620" indent="0">
              <a:buNone/>
              <a:defRPr sz="1360"/>
            </a:lvl2pPr>
            <a:lvl3pPr marL="777240" indent="0">
              <a:buNone/>
              <a:defRPr sz="1360"/>
            </a:lvl3pPr>
            <a:lvl4pPr marL="1165860" indent="0">
              <a:buNone/>
              <a:defRPr sz="1360"/>
            </a:lvl4pPr>
            <a:lvl5pPr marL="1554480" indent="0">
              <a:buNone/>
              <a:defRPr sz="1360"/>
            </a:lvl5pPr>
            <a:lvl6pPr marL="1943100" indent="0">
              <a:buNone/>
              <a:defRPr sz="1360"/>
            </a:lvl6pPr>
            <a:lvl7pPr marL="2331720" indent="0">
              <a:buNone/>
              <a:defRPr sz="1360"/>
            </a:lvl7pPr>
            <a:lvl8pPr marL="2720340" indent="0">
              <a:buNone/>
              <a:defRPr sz="1360"/>
            </a:lvl8pPr>
            <a:lvl9pPr marL="3108960" indent="0">
              <a:buNone/>
              <a:defRPr sz="136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094281" y="8952721"/>
            <a:ext cx="2176272" cy="2739402"/>
          </a:xfrm>
        </p:spPr>
        <p:txBody>
          <a:bodyPr anchor="t">
            <a:normAutofit/>
          </a:bodyPr>
          <a:lstStyle>
            <a:lvl1pPr marL="0" indent="0">
              <a:buNone/>
              <a:defRPr sz="1190"/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32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5206" y="4096512"/>
            <a:ext cx="6761988" cy="75956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797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609"/>
            <a:ext cx="7772400" cy="3475991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55601" y="1394743"/>
            <a:ext cx="1311593" cy="793086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5206" y="1392769"/>
            <a:ext cx="5336330" cy="79328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7849" y="711203"/>
            <a:ext cx="1855661" cy="681567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5206" y="711203"/>
            <a:ext cx="4106058" cy="6815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0096" y="711203"/>
            <a:ext cx="567098" cy="68156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025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73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609"/>
            <a:ext cx="7772400" cy="34759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06" y="1406598"/>
            <a:ext cx="6761988" cy="5230279"/>
          </a:xfrm>
        </p:spPr>
        <p:txBody>
          <a:bodyPr anchor="b">
            <a:normAutofit/>
          </a:bodyPr>
          <a:lstStyle>
            <a:lvl1pPr algn="r"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206" y="6797888"/>
            <a:ext cx="6761989" cy="2527717"/>
          </a:xfrm>
        </p:spPr>
        <p:txBody>
          <a:bodyPr>
            <a:normAutofit/>
          </a:bodyPr>
          <a:lstStyle>
            <a:lvl1pPr marL="0" indent="0" algn="r">
              <a:buNone/>
              <a:defRPr sz="1870">
                <a:solidFill>
                  <a:schemeClr val="tx1">
                    <a:tint val="75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7849" y="711203"/>
            <a:ext cx="1855661" cy="681567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5206" y="711203"/>
            <a:ext cx="4106058" cy="6815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0097" y="711203"/>
            <a:ext cx="567097" cy="681567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678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5207" y="4096512"/>
            <a:ext cx="3323992" cy="75956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45784" y="4096512"/>
            <a:ext cx="3321409" cy="75956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7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945" y="1422400"/>
            <a:ext cx="5421249" cy="2418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088" y="4076430"/>
            <a:ext cx="3131110" cy="1537969"/>
          </a:xfrm>
        </p:spPr>
        <p:txBody>
          <a:bodyPr anchor="b">
            <a:normAutofit/>
          </a:bodyPr>
          <a:lstStyle>
            <a:lvl1pPr marL="0" indent="0">
              <a:buNone/>
              <a:defRPr sz="238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206" y="5847646"/>
            <a:ext cx="3323992" cy="58444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38666" y="4076430"/>
            <a:ext cx="3128528" cy="1537969"/>
          </a:xfrm>
        </p:spPr>
        <p:txBody>
          <a:bodyPr anchor="b">
            <a:normAutofit/>
          </a:bodyPr>
          <a:lstStyle>
            <a:lvl1pPr marL="0" indent="0">
              <a:buNone/>
              <a:defRPr sz="2380" b="0">
                <a:solidFill>
                  <a:schemeClr val="tx1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5784" y="5847646"/>
            <a:ext cx="3321410" cy="58444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35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4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493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06" y="2844800"/>
            <a:ext cx="2623185" cy="2987040"/>
          </a:xfrm>
        </p:spPr>
        <p:txBody>
          <a:bodyPr anchor="b"/>
          <a:lstStyle>
            <a:lvl1pPr algn="l"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3270" y="1393952"/>
            <a:ext cx="3963924" cy="1029817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206" y="5831840"/>
            <a:ext cx="2623185" cy="5860288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45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06" y="2844800"/>
            <a:ext cx="3464371" cy="2987040"/>
          </a:xfrm>
        </p:spPr>
        <p:txBody>
          <a:bodyPr anchor="b"/>
          <a:lstStyle>
            <a:lvl1pPr algn="l"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5895" y="1402318"/>
            <a:ext cx="3123099" cy="10289810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206" y="5831840"/>
            <a:ext cx="3464371" cy="5860288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38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20180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5945" y="1426830"/>
            <a:ext cx="5421249" cy="24136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206" y="4096512"/>
            <a:ext cx="6761988" cy="7595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50395" y="11865189"/>
            <a:ext cx="1816799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5206" y="11864247"/>
            <a:ext cx="4828604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86412" y="711203"/>
            <a:ext cx="1680782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491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777240" rtl="0" eaLnBrk="1" latinLnBrk="0" hangingPunct="1">
        <a:lnSpc>
          <a:spcPct val="90000"/>
        </a:lnSpc>
        <a:spcBef>
          <a:spcPct val="0"/>
        </a:spcBef>
        <a:buNone/>
        <a:defRPr sz="3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187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3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azon.com/Think-like-Pro-Advent-Writers-ebook/dp/B077CS5RXL/ref=sr_1_1?ie=UTF8&amp;qid=1512770745&amp;sr=8-1&amp;keywords=think+like+a+pro+M.+A.+Le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206" y="312493"/>
            <a:ext cx="6761988" cy="1336370"/>
          </a:xfrm>
        </p:spPr>
        <p:txBody>
          <a:bodyPr/>
          <a:lstStyle/>
          <a:p>
            <a:pPr algn="ctr"/>
            <a:r>
              <a:rPr lang="en-US" dirty="0" smtClean="0">
                <a:latin typeface="AR JULIAN" panose="02000000000000000000" pitchFamily="2" charset="0"/>
              </a:rPr>
              <a:t>Think Like a Pro: Lesson 1</a:t>
            </a:r>
            <a:br>
              <a:rPr lang="en-US" dirty="0" smtClean="0">
                <a:latin typeface="AR JULIAN" panose="02000000000000000000" pitchFamily="2" charset="0"/>
              </a:rPr>
            </a:br>
            <a:r>
              <a:rPr lang="en-US" dirty="0" smtClean="0">
                <a:latin typeface="AR JULIAN" panose="02000000000000000000" pitchFamily="2" charset="0"/>
              </a:rPr>
              <a:t>One Scary Word: Deadlines</a:t>
            </a:r>
            <a:endParaRPr lang="en-US" dirty="0">
              <a:latin typeface="AR JULI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100" y="1475446"/>
            <a:ext cx="7227517" cy="1093784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000" dirty="0">
                <a:latin typeface="AR JULIAN" panose="02000000000000000000" pitchFamily="2" charset="0"/>
              </a:rPr>
              <a:t>Deadlines help convert hobby writers to Pro </a:t>
            </a:r>
            <a:r>
              <a:rPr lang="en-US" sz="2000" dirty="0" smtClean="0">
                <a:latin typeface="AR JULIAN" panose="02000000000000000000" pitchFamily="2" charset="0"/>
              </a:rPr>
              <a:t>Writers.</a:t>
            </a:r>
          </a:p>
          <a:p>
            <a:endParaRPr lang="en-US" sz="1600" dirty="0">
              <a:latin typeface="AR JULIAN" panose="02000000000000000000" pitchFamily="2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AR JULIAN" panose="02000000000000000000" pitchFamily="2" charset="0"/>
              </a:rPr>
              <a:t>Determine your Deadline</a:t>
            </a:r>
          </a:p>
          <a:p>
            <a:pPr marL="457200" indent="-457200">
              <a:buAutoNum type="arabicPeriod"/>
            </a:pPr>
            <a:endParaRPr lang="en-US" sz="2000" dirty="0">
              <a:latin typeface="AR JULIAN" panose="02000000000000000000" pitchFamily="2" charset="0"/>
            </a:endParaRPr>
          </a:p>
          <a:p>
            <a:pPr marL="457200" indent="-457200">
              <a:buAutoNum type="arabicPeriod"/>
            </a:pPr>
            <a:endParaRPr lang="en-US" sz="2000" dirty="0">
              <a:latin typeface="AR JULIAN" panose="02000000000000000000" pitchFamily="2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latin typeface="AR JULIAN" panose="02000000000000000000" pitchFamily="2" charset="0"/>
              </a:rPr>
              <a:t>Determine the Project’s Elements</a:t>
            </a:r>
          </a:p>
          <a:p>
            <a:pPr marL="388620" lvl="1" indent="0">
              <a:buNone/>
            </a:pPr>
            <a:r>
              <a:rPr lang="en-US" sz="1830" dirty="0">
                <a:latin typeface="AR JULIAN" panose="02000000000000000000" pitchFamily="2" charset="0"/>
              </a:rPr>
              <a:t>	Characters			Plot Method</a:t>
            </a:r>
          </a:p>
          <a:p>
            <a:pPr marL="388620" lvl="1" indent="0">
              <a:buNone/>
            </a:pPr>
            <a:r>
              <a:rPr lang="en-US" sz="1830" dirty="0">
                <a:latin typeface="AR JULIAN" panose="02000000000000000000" pitchFamily="2" charset="0"/>
              </a:rPr>
              <a:t>	Situation / Theme		Research Needed</a:t>
            </a:r>
          </a:p>
          <a:p>
            <a:pPr marL="388620" lvl="1" indent="0">
              <a:buNone/>
            </a:pPr>
            <a:endParaRPr lang="en-US" sz="1600" dirty="0">
              <a:latin typeface="AR JULIAN" panose="02000000000000000000" pitchFamily="2" charset="0"/>
            </a:endParaRPr>
          </a:p>
          <a:p>
            <a:pPr marL="388620" lvl="1" indent="0" algn="ctr">
              <a:buNone/>
            </a:pPr>
            <a:r>
              <a:rPr lang="en-US" sz="1830" b="1" dirty="0">
                <a:solidFill>
                  <a:srgbClr val="FFFF00"/>
                </a:solidFill>
                <a:latin typeface="AR JULIAN" panose="02000000000000000000" pitchFamily="2" charset="0"/>
              </a:rPr>
              <a:t>7 Characters to Know</a:t>
            </a:r>
          </a:p>
          <a:p>
            <a:pPr marL="388620" lvl="1" indent="0">
              <a:buNone/>
            </a:pPr>
            <a:r>
              <a:rPr lang="en-US" sz="1830" dirty="0">
                <a:latin typeface="AR JULIAN" panose="02000000000000000000" pitchFamily="2" charset="0"/>
              </a:rPr>
              <a:t>Protagonist / Antagonist / Confidante / Seeming Ally / Blocking Figures / Foils / Walk-ons &amp; Cameos</a:t>
            </a:r>
          </a:p>
          <a:p>
            <a:pPr marL="388620" lvl="1" indent="0">
              <a:buNone/>
            </a:pPr>
            <a:endParaRPr lang="en-US" sz="1600" dirty="0">
              <a:latin typeface="AR JULIAN" panose="02000000000000000000" pitchFamily="2" charset="0"/>
            </a:endParaRPr>
          </a:p>
          <a:p>
            <a:pPr marL="388620" lvl="1" indent="0" algn="ctr">
              <a:buNone/>
            </a:pPr>
            <a:r>
              <a:rPr lang="en-US" sz="1830" b="1" dirty="0">
                <a:solidFill>
                  <a:srgbClr val="FFFF00"/>
                </a:solidFill>
                <a:latin typeface="AR JULIAN" panose="02000000000000000000" pitchFamily="2" charset="0"/>
              </a:rPr>
              <a:t>Plot 7 to Get Started</a:t>
            </a:r>
          </a:p>
          <a:p>
            <a:pPr marL="388620" lvl="1" indent="0" algn="ctr">
              <a:buNone/>
            </a:pPr>
            <a:r>
              <a:rPr lang="en-US" sz="183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 JULIAN" panose="02000000000000000000" pitchFamily="2" charset="0"/>
              </a:rPr>
              <a:t>These are Out-of-Order for a Reason.</a:t>
            </a:r>
          </a:p>
          <a:p>
            <a:pPr marL="388620" lvl="1" indent="0" algn="ctr">
              <a:buNone/>
            </a:pPr>
            <a:r>
              <a:rPr lang="en-US" sz="183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 JULIAN" panose="02000000000000000000" pitchFamily="2" charset="0"/>
              </a:rPr>
              <a:t>25 to 40 pages </a:t>
            </a:r>
            <a:r>
              <a:rPr lang="en-US" sz="183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JULIAN" panose="02000000000000000000" pitchFamily="2" charset="0"/>
              </a:rPr>
              <a:t>lets </a:t>
            </a:r>
            <a:r>
              <a:rPr lang="en-US" sz="183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 JULIAN" panose="02000000000000000000" pitchFamily="2" charset="0"/>
              </a:rPr>
              <a:t>you know if </a:t>
            </a:r>
            <a:r>
              <a:rPr lang="en-US" sz="183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 JULIAN" panose="02000000000000000000" pitchFamily="2" charset="0"/>
              </a:rPr>
              <a:t>This Plot creates </a:t>
            </a:r>
            <a:r>
              <a:rPr lang="en-US" sz="183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 JULIAN" panose="02000000000000000000" pitchFamily="2" charset="0"/>
              </a:rPr>
              <a:t>a story.</a:t>
            </a:r>
          </a:p>
          <a:p>
            <a:pPr marL="845820" lvl="1" indent="-457200">
              <a:buAutoNum type="alphaUcPeriod"/>
            </a:pPr>
            <a:r>
              <a:rPr lang="en-US" sz="1830" dirty="0">
                <a:latin typeface="AR JULIAN" panose="02000000000000000000" pitchFamily="2" charset="0"/>
              </a:rPr>
              <a:t>Beginning 			</a:t>
            </a:r>
          </a:p>
          <a:p>
            <a:pPr marL="845820" lvl="1" indent="-457200">
              <a:buAutoNum type="alphaUcPeriod"/>
            </a:pPr>
            <a:r>
              <a:rPr lang="en-US" sz="1830" dirty="0">
                <a:latin typeface="AR JULIAN" panose="02000000000000000000" pitchFamily="2" charset="0"/>
              </a:rPr>
              <a:t>Ending 			E.  Final Battle</a:t>
            </a:r>
          </a:p>
          <a:p>
            <a:pPr marL="388620" lvl="1" indent="0">
              <a:buNone/>
            </a:pPr>
            <a:r>
              <a:rPr lang="en-US" sz="1830" dirty="0">
                <a:latin typeface="AR JULIAN" panose="02000000000000000000" pitchFamily="2" charset="0"/>
              </a:rPr>
              <a:t>C. Protagonist’s Greatest 	F.  Early Twist: What P	</a:t>
            </a:r>
          </a:p>
          <a:p>
            <a:pPr marL="388620" lvl="1" indent="0">
              <a:buNone/>
            </a:pPr>
            <a:r>
              <a:rPr lang="en-US" sz="1830" dirty="0">
                <a:latin typeface="AR JULIAN" panose="02000000000000000000" pitchFamily="2" charset="0"/>
              </a:rPr>
              <a:t>	Stress Point				expects doesn’t Occur</a:t>
            </a:r>
          </a:p>
          <a:p>
            <a:pPr marL="388620" lvl="1" indent="0">
              <a:buNone/>
            </a:pPr>
            <a:r>
              <a:rPr lang="en-US" sz="1830" dirty="0">
                <a:latin typeface="AR JULIAN" panose="02000000000000000000" pitchFamily="2" charset="0"/>
              </a:rPr>
              <a:t>D. Antagonist’s Early 		G.  Seeming Ally’s Betrayal</a:t>
            </a:r>
          </a:p>
          <a:p>
            <a:pPr marL="388620" lvl="1" indent="0">
              <a:buNone/>
            </a:pPr>
            <a:r>
              <a:rPr lang="en-US" sz="1830" dirty="0">
                <a:latin typeface="AR JULIAN" panose="02000000000000000000" pitchFamily="2" charset="0"/>
              </a:rPr>
              <a:t>	Triumph over Protagonist</a:t>
            </a:r>
          </a:p>
          <a:p>
            <a:pPr marL="388620" lvl="1" indent="0">
              <a:buNone/>
            </a:pPr>
            <a:endParaRPr lang="en-US" sz="1600" dirty="0">
              <a:latin typeface="AR JULIAN" panose="02000000000000000000" pitchFamily="2" charset="0"/>
            </a:endParaRPr>
          </a:p>
          <a:p>
            <a:pPr marL="388620" lvl="1" indent="0" algn="ctr">
              <a:buNone/>
            </a:pPr>
            <a:r>
              <a:rPr lang="en-US" sz="1830" b="1" dirty="0">
                <a:solidFill>
                  <a:srgbClr val="FFFF00"/>
                </a:solidFill>
                <a:latin typeface="AR JULIAN" panose="02000000000000000000" pitchFamily="2" charset="0"/>
              </a:rPr>
              <a:t>7 Work Procedure Requirements</a:t>
            </a:r>
          </a:p>
          <a:p>
            <a:pPr marL="845820" lvl="1" indent="-457200">
              <a:buAutoNum type="arabicPeriod"/>
            </a:pPr>
            <a:r>
              <a:rPr lang="en-US" sz="1830" dirty="0" smtClean="0">
                <a:latin typeface="AR JULIAN" panose="02000000000000000000" pitchFamily="2" charset="0"/>
              </a:rPr>
              <a:t>Draft &gt; no tinkering, no editing, just writing</a:t>
            </a:r>
          </a:p>
          <a:p>
            <a:pPr marL="845820" lvl="1" indent="-457200">
              <a:buAutoNum type="arabicPeriod"/>
            </a:pPr>
            <a:r>
              <a:rPr lang="en-US" sz="1830" dirty="0" smtClean="0">
                <a:latin typeface="AR JULIAN" panose="02000000000000000000" pitchFamily="2" charset="0"/>
              </a:rPr>
              <a:t>Finish &gt; Chuck </a:t>
            </a:r>
            <a:r>
              <a:rPr lang="en-US" sz="1830" dirty="0" err="1" smtClean="0">
                <a:latin typeface="AR JULIAN" panose="02000000000000000000" pitchFamily="2" charset="0"/>
              </a:rPr>
              <a:t>Windig</a:t>
            </a:r>
            <a:r>
              <a:rPr lang="en-US" sz="1830" dirty="0" smtClean="0">
                <a:latin typeface="AR JULIAN" panose="02000000000000000000" pitchFamily="2" charset="0"/>
              </a:rPr>
              <a:t> analyzed 2009 </a:t>
            </a:r>
            <a:r>
              <a:rPr lang="en-US" sz="1830" dirty="0" err="1" smtClean="0">
                <a:latin typeface="AR JULIAN" panose="02000000000000000000" pitchFamily="2" charset="0"/>
              </a:rPr>
              <a:t>NaNoWriMo</a:t>
            </a:r>
            <a:r>
              <a:rPr lang="en-US" sz="1830" dirty="0" smtClean="0">
                <a:latin typeface="AR JULIAN" panose="02000000000000000000" pitchFamily="2" charset="0"/>
              </a:rPr>
              <a:t>: barely 20% completed.  Don’t be part of that Statistic.</a:t>
            </a:r>
          </a:p>
          <a:p>
            <a:pPr marL="845820" lvl="1" indent="-457200">
              <a:buAutoNum type="arabicPeriod"/>
            </a:pPr>
            <a:r>
              <a:rPr lang="en-US" sz="1830" dirty="0" smtClean="0">
                <a:latin typeface="AR JULIAN" panose="02000000000000000000" pitchFamily="2" charset="0"/>
              </a:rPr>
              <a:t>Add to the Draft : Develop the Scenes with dialogue and descriptions of Characters, Settings, &amp; Items.</a:t>
            </a:r>
          </a:p>
          <a:p>
            <a:pPr marL="845820" lvl="1" indent="-457200">
              <a:buAutoNum type="arabicPeriod"/>
            </a:pPr>
            <a:r>
              <a:rPr lang="en-US" sz="1830" dirty="0" smtClean="0">
                <a:latin typeface="AR JULIAN" panose="02000000000000000000" pitchFamily="2" charset="0"/>
              </a:rPr>
              <a:t>Fix Plot Holes and Hidden Clues (foreshadowing)</a:t>
            </a:r>
          </a:p>
          <a:p>
            <a:pPr marL="845820" lvl="1" indent="-457200">
              <a:buAutoNum type="arabicPeriod"/>
            </a:pPr>
            <a:r>
              <a:rPr lang="en-US" sz="1830" dirty="0" smtClean="0">
                <a:latin typeface="AR JULIAN" panose="02000000000000000000" pitchFamily="2" charset="0"/>
              </a:rPr>
              <a:t>Fix Character Discrepancies.</a:t>
            </a:r>
          </a:p>
          <a:p>
            <a:pPr marL="845820" lvl="1" indent="-457200">
              <a:buAutoNum type="arabicPeriod"/>
            </a:pPr>
            <a:r>
              <a:rPr lang="en-US" sz="1830" dirty="0" smtClean="0">
                <a:latin typeface="AR JULIAN" panose="02000000000000000000" pitchFamily="2" charset="0"/>
              </a:rPr>
              <a:t>Give Sly Evil to the Antagonists, Minions of the Antagonist, &amp; Seeming Allies to increases Reader Angst.</a:t>
            </a:r>
          </a:p>
          <a:p>
            <a:pPr marL="845820" lvl="1" indent="-457200">
              <a:buAutoNum type="arabicPeriod"/>
            </a:pPr>
            <a:r>
              <a:rPr lang="en-US" sz="1830" dirty="0" smtClean="0">
                <a:latin typeface="AR JULIAN" panose="02000000000000000000" pitchFamily="2" charset="0"/>
              </a:rPr>
              <a:t>Enhance with a few Similes, Metaphors, Symbols, and special Sentence Structures : not a lot, just a touch.</a:t>
            </a:r>
          </a:p>
          <a:p>
            <a:pPr marL="0" indent="0">
              <a:buNone/>
            </a:pPr>
            <a:endParaRPr lang="en-US" sz="2000" dirty="0" smtClean="0">
              <a:latin typeface="AR JULIAN" panose="02000000000000000000" pitchFamily="2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 JULIAN" panose="02000000000000000000" pitchFamily="2" charset="0"/>
              </a:rPr>
              <a:t>This information comes from </a:t>
            </a:r>
            <a:r>
              <a:rPr lang="en-US" sz="2000" i="1" dirty="0" smtClean="0">
                <a:latin typeface="AR JULIAN" panose="02000000000000000000" pitchFamily="2" charset="0"/>
              </a:rPr>
              <a:t>Think like a Pro: New Advent for Writers</a:t>
            </a:r>
            <a:r>
              <a:rPr lang="en-US" sz="2000" dirty="0" smtClean="0">
                <a:latin typeface="AR JULIAN" panose="02000000000000000000" pitchFamily="2" charset="0"/>
              </a:rPr>
              <a:t>, by M. A. Lee and Emily R. Dunn, available on Amazon Kindle: </a:t>
            </a:r>
            <a:r>
              <a:rPr lang="en-US" sz="2000" dirty="0" smtClean="0">
                <a:latin typeface="AR JULIAN" panose="02000000000000000000" pitchFamily="2" charset="0"/>
                <a:hlinkClick r:id="rId2"/>
              </a:rPr>
              <a:t>Click Here to Preview</a:t>
            </a:r>
            <a:r>
              <a:rPr lang="en-US" sz="2000" dirty="0" smtClean="0">
                <a:latin typeface="AR JULIAN" panose="02000000000000000000" pitchFamily="2" charset="0"/>
              </a:rPr>
              <a:t> .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75361" y="2537302"/>
            <a:ext cx="2780778" cy="6137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  <a:latin typeface="AR JULIAN" panose="02000000000000000000" pitchFamily="2" charset="0"/>
              </a:rPr>
              <a:t>Length of Project based on Work Habits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426908" y="2603795"/>
            <a:ext cx="2091847" cy="59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  <a:latin typeface="AR JULIAN" panose="02000000000000000000" pitchFamily="2" charset="0"/>
              </a:rPr>
              <a:t>Steps Needed to achieve goal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369491" y="1966587"/>
            <a:ext cx="2091847" cy="557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prstClr val="white"/>
                </a:solidFill>
                <a:latin typeface="AR JULIAN" panose="02000000000000000000" pitchFamily="2" charset="0"/>
              </a:rPr>
              <a:t>Time needed to achieve goal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819395" y="2167003"/>
            <a:ext cx="1654479" cy="278704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819395" y="2434486"/>
            <a:ext cx="607513" cy="368994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825658" y="2425738"/>
            <a:ext cx="15657" cy="483818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Notched Right Arrow 20"/>
          <p:cNvSpPr/>
          <p:nvPr/>
        </p:nvSpPr>
        <p:spPr>
          <a:xfrm>
            <a:off x="3878893" y="3826072"/>
            <a:ext cx="325676" cy="359371"/>
          </a:xfrm>
          <a:prstGeom prst="notchedRightArrow">
            <a:avLst>
              <a:gd name="adj1" fmla="val 29323"/>
              <a:gd name="adj2" fmla="val 396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Notched Right Arrow 21"/>
          <p:cNvSpPr/>
          <p:nvPr/>
        </p:nvSpPr>
        <p:spPr>
          <a:xfrm>
            <a:off x="3878893" y="3490441"/>
            <a:ext cx="325676" cy="359371"/>
          </a:xfrm>
          <a:prstGeom prst="notchedRightArrow">
            <a:avLst>
              <a:gd name="adj1" fmla="val 29323"/>
              <a:gd name="adj2" fmla="val 396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Notched Right Arrow 22"/>
          <p:cNvSpPr/>
          <p:nvPr/>
        </p:nvSpPr>
        <p:spPr>
          <a:xfrm>
            <a:off x="780791" y="3790244"/>
            <a:ext cx="325676" cy="359371"/>
          </a:xfrm>
          <a:prstGeom prst="notchedRightArrow">
            <a:avLst>
              <a:gd name="adj1" fmla="val 29323"/>
              <a:gd name="adj2" fmla="val 396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Notched Right Arrow 23"/>
          <p:cNvSpPr/>
          <p:nvPr/>
        </p:nvSpPr>
        <p:spPr>
          <a:xfrm>
            <a:off x="780791" y="3466701"/>
            <a:ext cx="325676" cy="359371"/>
          </a:xfrm>
          <a:prstGeom prst="notchedRightArrow">
            <a:avLst>
              <a:gd name="adj1" fmla="val 29323"/>
              <a:gd name="adj2" fmla="val 396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49568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</TotalTime>
  <Words>40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 JULIAN</vt:lpstr>
      <vt:lpstr>Arial</vt:lpstr>
      <vt:lpstr>Century Gothic</vt:lpstr>
      <vt:lpstr>Vapor Trail</vt:lpstr>
      <vt:lpstr>Think Like a Pro: Lesson 1 One Scary Word: Deadlines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 Like a Pro: Lesson 1 One Scary Word: Deadlines</dc:title>
  <dc:creator>edunn</dc:creator>
  <cp:lastModifiedBy>edunn</cp:lastModifiedBy>
  <cp:revision>1</cp:revision>
  <dcterms:created xsi:type="dcterms:W3CDTF">2017-12-08T22:41:27Z</dcterms:created>
  <dcterms:modified xsi:type="dcterms:W3CDTF">2017-12-08T22:42:38Z</dcterms:modified>
</cp:coreProperties>
</file>